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10058400" cx="7772400"/>
  <p:notesSz cx="6858000" cy="9144000"/>
  <p:embeddedFontLst>
    <p:embeddedFont>
      <p:font typeface="Halant"/>
      <p:regular r:id="rId9"/>
      <p:bold r:id="rId10"/>
    </p:embeddedFont>
    <p:embeddedFont>
      <p:font typeface="Plus Jakarta Sans"/>
      <p:regular r:id="rId11"/>
      <p:bold r:id="rId12"/>
      <p:italic r:id="rId13"/>
      <p:boldItalic r:id="rId14"/>
    </p:embeddedFont>
    <p:embeddedFont>
      <p:font typeface="Inter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60">
          <p15:clr>
            <a:srgbClr val="A4A3A4"/>
          </p15:clr>
        </p15:guide>
        <p15:guide id="2" pos="2880">
          <p15:clr>
            <a:srgbClr val="A4A3A4"/>
          </p15:clr>
        </p15:guide>
        <p15:guide id="3" pos="295">
          <p15:clr>
            <a:srgbClr val="747775"/>
          </p15:clr>
        </p15:guide>
        <p15:guide id="4" pos="4601">
          <p15:clr>
            <a:srgbClr val="747775"/>
          </p15:clr>
        </p15:guide>
        <p15:guide id="5" orient="horz" pos="6160">
          <p15:clr>
            <a:srgbClr val="747775"/>
          </p15:clr>
        </p15:guide>
        <p15:guide id="6" orient="horz" pos="3168">
          <p15:clr>
            <a:srgbClr val="747775"/>
          </p15:clr>
        </p15:guide>
        <p15:guide id="7" pos="3456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A9A1491-AC40-4818-A0FA-67ED4A01231B}">
  <a:tblStyle styleId="{EA9A1491-AC40-4818-A0FA-67ED4A01231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60" orient="horz"/>
        <p:guide pos="2880"/>
        <p:guide pos="295"/>
        <p:guide pos="4601"/>
        <p:guide pos="6160" orient="horz"/>
        <p:guide pos="3168" orient="horz"/>
        <p:guide pos="345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usJakartaSans-regular.fntdata"/><Relationship Id="rId10" Type="http://schemas.openxmlformats.org/officeDocument/2006/relationships/font" Target="fonts/Halant-bold.fntdata"/><Relationship Id="rId13" Type="http://schemas.openxmlformats.org/officeDocument/2006/relationships/font" Target="fonts/PlusJakartaSans-italic.fntdata"/><Relationship Id="rId12" Type="http://schemas.openxmlformats.org/officeDocument/2006/relationships/font" Target="fonts/PlusJakartaSans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Halant-regular.fntdata"/><Relationship Id="rId15" Type="http://schemas.openxmlformats.org/officeDocument/2006/relationships/font" Target="fonts/Inter-regular.fntdata"/><Relationship Id="rId14" Type="http://schemas.openxmlformats.org/officeDocument/2006/relationships/font" Target="fonts/PlusJakartaSans-boldItalic.fntdata"/><Relationship Id="rId17" Type="http://schemas.openxmlformats.org/officeDocument/2006/relationships/font" Target="fonts/Inter-italic.fntdata"/><Relationship Id="rId16" Type="http://schemas.openxmlformats.org/officeDocument/2006/relationships/font" Target="fonts/Inter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8" Type="http://schemas.openxmlformats.org/officeDocument/2006/relationships/font" Target="fonts/Inter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39f1daf221_0_30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39f1daf221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81e29f1fa_0_1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81e29f1fa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Women in Feudal Japan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CRP Self-Assessment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338625" y="10806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1757525" y="1526450"/>
            <a:ext cx="5545500" cy="9198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latin typeface="Plus Jakarta Sans"/>
                <a:ea typeface="Plus Jakarta Sans"/>
                <a:cs typeface="Plus Jakarta Sans"/>
                <a:sym typeface="Plus Jakarta Sans"/>
              </a:rPr>
              <a:t>PROMPT</a:t>
            </a:r>
            <a:endParaRPr b="1"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How did the status of women change over time in medieval and early modern Japan?</a:t>
            </a:r>
            <a:endParaRPr b="1" sz="1800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38625" y="2534825"/>
            <a:ext cx="7112400" cy="68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Inter"/>
                <a:ea typeface="Inter"/>
                <a:cs typeface="Inter"/>
                <a:sym typeface="Inter"/>
              </a:rPr>
              <a:t>Write your thesis statement: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Is your thesis statement in your introduction paragraph? 				</a:t>
            </a:r>
            <a:r>
              <a:rPr b="1" lang="en" sz="1200"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Does your thesis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statement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 make a historically defensible claim?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topics and evidence of your body paragraphs: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maintain and explain your argument throughout the essay?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changes and continuities did you identify?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explain both changes and continuities?			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did you do well in your essay?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area could you improve?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483300" y="2847125"/>
            <a:ext cx="6809700" cy="5322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3" name="Google Shape;63;p13"/>
          <p:cNvGraphicFramePr/>
          <p:nvPr/>
        </p:nvGraphicFramePr>
        <p:xfrm>
          <a:off x="483300" y="4533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{EA9A1491-AC40-4818-A0FA-67ED4A01231B}</a:tableStyleId>
              </a:tblPr>
              <a:tblGrid>
                <a:gridCol w="1702425"/>
                <a:gridCol w="1702425"/>
                <a:gridCol w="1702425"/>
                <a:gridCol w="1702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Document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Outside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64" name="Google Shape;64;p13"/>
          <p:cNvGraphicFramePr/>
          <p:nvPr/>
        </p:nvGraphicFramePr>
        <p:xfrm>
          <a:off x="483300" y="7086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{EA9A1491-AC40-4818-A0FA-67ED4A01231B}</a:tableStyleId>
              </a:tblPr>
              <a:tblGrid>
                <a:gridCol w="3404850"/>
                <a:gridCol w="34048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Changes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Continuities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65" name="Google Shape;65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4694" y="1526450"/>
            <a:ext cx="919800" cy="91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Women in Feudal Japan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CRP Self-Assessment (Exemplar)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4" name="Google Shape;7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4"/>
          <p:cNvSpPr txBox="1"/>
          <p:nvPr/>
        </p:nvSpPr>
        <p:spPr>
          <a:xfrm>
            <a:off x="338625" y="10806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 txBox="1"/>
          <p:nvPr/>
        </p:nvSpPr>
        <p:spPr>
          <a:xfrm>
            <a:off x="1757525" y="1526450"/>
            <a:ext cx="5545500" cy="9198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latin typeface="Plus Jakarta Sans"/>
                <a:ea typeface="Plus Jakarta Sans"/>
                <a:cs typeface="Plus Jakarta Sans"/>
                <a:sym typeface="Plus Jakarta Sans"/>
              </a:rPr>
              <a:t>PROMPT</a:t>
            </a:r>
            <a:endParaRPr b="1"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How did the status of women change over time in medieval and early modern Japan?</a:t>
            </a:r>
            <a:endParaRPr b="1" sz="1800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338625" y="2534825"/>
            <a:ext cx="7112400" cy="68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Inter"/>
                <a:ea typeface="Inter"/>
                <a:cs typeface="Inter"/>
                <a:sym typeface="Inter"/>
              </a:rPr>
              <a:t>Write your thesis statement: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Is your thesis statement in your introduction paragraph? 				</a:t>
            </a:r>
            <a:r>
              <a:rPr b="1" lang="en" sz="1200"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Does your thesis statement make a historically defensible claim?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topics and evidence of your body paragraphs: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maintain and explain your argument throughout the essay?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changes and continuities did you identify?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explain both changes and continuities?			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did you do well in your essay? </a:t>
            </a: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I supported by claim well with evidence.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area could you improve? </a:t>
            </a: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 contextualization point is difficult for me to do well.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8" name="Google Shape;78;p14"/>
          <p:cNvSpPr txBox="1"/>
          <p:nvPr/>
        </p:nvSpPr>
        <p:spPr>
          <a:xfrm>
            <a:off x="483300" y="2847125"/>
            <a:ext cx="6809700" cy="5322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0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While there remained continuities in the lives of women, like their ability to become samurai and rise in social status, the feudal Japanese time period also facilitated a broader decline in women’s social status, where they could not own land and were expected to be wholly obedient to their husbands.</a:t>
            </a:r>
            <a:endParaRPr b="1" sz="2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79" name="Google Shape;79;p14"/>
          <p:cNvGraphicFramePr/>
          <p:nvPr/>
        </p:nvGraphicFramePr>
        <p:xfrm>
          <a:off x="483300" y="4533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{EA9A1491-AC40-4818-A0FA-67ED4A01231B}</a:tableStyleId>
              </a:tblPr>
              <a:tblGrid>
                <a:gridCol w="1702425"/>
                <a:gridCol w="1702425"/>
                <a:gridCol w="1702425"/>
                <a:gridCol w="1702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Early Period Status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Female Samurai &amp; Rights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Decline in Status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Document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A, B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A, B, C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B, D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Outside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Tale of the Genji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Nakano </a:t>
                      </a: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Takeko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Unigeniture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80" name="Google Shape;80;p14"/>
          <p:cNvGraphicFramePr/>
          <p:nvPr/>
        </p:nvGraphicFramePr>
        <p:xfrm>
          <a:off x="483300" y="7086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{EA9A1491-AC40-4818-A0FA-67ED4A01231B}</a:tableStyleId>
              </a:tblPr>
              <a:tblGrid>
                <a:gridCol w="3404850"/>
                <a:gridCol w="34048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Changes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Continuities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Japanese feudal hierarchy, land inheritance, loss of rights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Female samurai, political status</a:t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81" name="Google Shape;81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4694" y="1526450"/>
            <a:ext cx="919800" cy="9198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4"/>
          <p:cNvSpPr/>
          <p:nvPr/>
        </p:nvSpPr>
        <p:spPr>
          <a:xfrm>
            <a:off x="5813325" y="3460175"/>
            <a:ext cx="616500" cy="307500"/>
          </a:xfrm>
          <a:prstGeom prst="ellipse">
            <a:avLst/>
          </a:prstGeom>
          <a:noFill/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4"/>
          <p:cNvSpPr/>
          <p:nvPr/>
        </p:nvSpPr>
        <p:spPr>
          <a:xfrm>
            <a:off x="5813325" y="3841175"/>
            <a:ext cx="616500" cy="307500"/>
          </a:xfrm>
          <a:prstGeom prst="ellipse">
            <a:avLst/>
          </a:prstGeom>
          <a:noFill/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4"/>
          <p:cNvSpPr/>
          <p:nvPr/>
        </p:nvSpPr>
        <p:spPr>
          <a:xfrm>
            <a:off x="5813325" y="6341725"/>
            <a:ext cx="616500" cy="307500"/>
          </a:xfrm>
          <a:prstGeom prst="ellipse">
            <a:avLst/>
          </a:prstGeom>
          <a:noFill/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4"/>
          <p:cNvSpPr/>
          <p:nvPr/>
        </p:nvSpPr>
        <p:spPr>
          <a:xfrm>
            <a:off x="5813325" y="8184075"/>
            <a:ext cx="616500" cy="307500"/>
          </a:xfrm>
          <a:prstGeom prst="ellipse">
            <a:avLst/>
          </a:prstGeom>
          <a:noFill/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